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9" r:id="rId4"/>
    <p:sldId id="274" r:id="rId5"/>
    <p:sldId id="258" r:id="rId6"/>
    <p:sldId id="257" r:id="rId7"/>
    <p:sldId id="268" r:id="rId8"/>
    <p:sldId id="265" r:id="rId9"/>
    <p:sldId id="264" r:id="rId10"/>
    <p:sldId id="273" r:id="rId11"/>
    <p:sldId id="261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A9184-A797-42C6-A21C-5C3D932CC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55598-B55F-4FFB-9ACB-E5CA6CB06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F2AC2-EAFF-4475-AEC0-0C5D98E2A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1FFD-D0C3-45ED-B9F9-3DA1B62AEB9D}" type="datetimeFigureOut">
              <a:rPr lang="en-AU" smtClean="0"/>
              <a:t>27/10/2018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0C1AC-744D-4A69-AB5C-1D232E88E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99268-76D0-4E3D-BE56-CEAFD9F6D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619F-3FF7-43DD-BA0D-8DCCB35B48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771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25882-29C5-44A5-9EB2-D004DDBD8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CBEB3C-5BEC-4656-861D-2D3E7A957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3D331-FA1F-4179-BDF5-479037A91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1FFD-D0C3-45ED-B9F9-3DA1B62AEB9D}" type="datetimeFigureOut">
              <a:rPr lang="en-AU" smtClean="0"/>
              <a:t>27/10/2018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31A1E-953D-4C74-9506-A458E1C5D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77BA5-27EE-47BB-96D8-782F3D1B1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619F-3FF7-43DD-BA0D-8DCCB35B48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042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46358B-2A88-4F98-834E-EA72CCD6B4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539B3-15C0-428F-901C-D39C94191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4EC54-062A-4A97-AABC-7D7E36A2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1FFD-D0C3-45ED-B9F9-3DA1B62AEB9D}" type="datetimeFigureOut">
              <a:rPr lang="en-AU" smtClean="0"/>
              <a:t>27/10/2018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DAEB3-F3C3-4D65-BD29-47A109683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96A26-371F-40D1-9D17-B902F3956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619F-3FF7-43DD-BA0D-8DCCB35B48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323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6854A-C1F9-4462-86EB-E5386636C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90551-95E0-4E37-A7FE-C4B3C94E6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AC71E-EB3C-4DF8-8322-99DF579ED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1FFD-D0C3-45ED-B9F9-3DA1B62AEB9D}" type="datetimeFigureOut">
              <a:rPr lang="en-AU" smtClean="0"/>
              <a:t>27/10/2018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D2A2A-6F03-4B87-8BE5-038ADBA31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BBD17-49B7-4475-8E17-8877F0F23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619F-3FF7-43DD-BA0D-8DCCB35B48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332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882AF-51A3-4292-82FB-DA5B7C4C0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7E307-0C46-4047-A753-89897DC5C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01B43-5C83-490A-98E6-A89A010BB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1FFD-D0C3-45ED-B9F9-3DA1B62AEB9D}" type="datetimeFigureOut">
              <a:rPr lang="en-AU" smtClean="0"/>
              <a:t>27/10/2018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687E5-FB78-4591-84E4-D7C86273C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51BD2-D7F1-4D6A-854F-197D8495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619F-3FF7-43DD-BA0D-8DCCB35B48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411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DC3F4-0D0F-4068-9662-D4B0C09C2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07931-89E7-492D-9234-C87198697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2B02A-992B-4086-87BF-22DCD548C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56399-15E7-4B47-A063-B9E3A4478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1FFD-D0C3-45ED-B9F9-3DA1B62AEB9D}" type="datetimeFigureOut">
              <a:rPr lang="en-AU" smtClean="0"/>
              <a:t>27/10/2018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E25EA8-DE2F-42A5-BBE7-D6342A497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0F169-1BFC-42A2-8453-39F032ED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619F-3FF7-43DD-BA0D-8DCCB35B48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60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E2D17-5541-4532-83D9-57BCF8AE2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87B46-B779-47AB-8512-344CA4BD0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858FE-D8FD-4830-8426-627BB8993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3199FC-9EBB-43B1-BACC-23C04FE7D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8E593D-63D3-4BBC-A6D1-5549609382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19DE86-1DA2-4BA3-A27B-AD2934C0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1FFD-D0C3-45ED-B9F9-3DA1B62AEB9D}" type="datetimeFigureOut">
              <a:rPr lang="en-AU" smtClean="0"/>
              <a:t>27/10/2018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0F2729-E8C3-4F14-9658-23DFAF9E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F4C416-5831-4975-959D-662A5529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619F-3FF7-43DD-BA0D-8DCCB35B48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713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FEE86-2307-45DD-A1B1-F99B2B0D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DA090-4FDD-49DB-979F-18879A162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1FFD-D0C3-45ED-B9F9-3DA1B62AEB9D}" type="datetimeFigureOut">
              <a:rPr lang="en-AU" smtClean="0"/>
              <a:t>27/10/2018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917F55-BE2E-441D-91C2-BEA3DE579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EDB37F-27F2-4688-9289-323F4FBA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619F-3FF7-43DD-BA0D-8DCCB35B48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088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3827F8-C635-4EB5-AB23-629961034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1FFD-D0C3-45ED-B9F9-3DA1B62AEB9D}" type="datetimeFigureOut">
              <a:rPr lang="en-AU" smtClean="0"/>
              <a:t>27/10/2018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4FD157-8128-4F43-933C-FAC63AD5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06952-F5F0-47A2-86D7-B4BCED339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619F-3FF7-43DD-BA0D-8DCCB35B48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516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7E704-D6A4-4D29-8D74-9DF1B2726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03731-4848-43BB-BECD-9734DF7D2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A2EA1D-8957-48F9-90DC-B96E8B470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7961A4-419E-485F-BCE7-FC172F30C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1FFD-D0C3-45ED-B9F9-3DA1B62AEB9D}" type="datetimeFigureOut">
              <a:rPr lang="en-AU" smtClean="0"/>
              <a:t>27/10/2018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30C32-4DC5-437B-8A6F-9777D8B92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0989D-B5A5-4C1C-9558-A6EF01A9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619F-3FF7-43DD-BA0D-8DCCB35B48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811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108D5-3825-49C3-AC54-8C438E09E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B9F0DE-5B2F-4324-9B2C-55440EB98F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BF8F4-A623-4BB0-BC92-E1B8BAA55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431E5-FFCD-4C60-BBE6-C4A61742F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1FFD-D0C3-45ED-B9F9-3DA1B62AEB9D}" type="datetimeFigureOut">
              <a:rPr lang="en-AU" smtClean="0"/>
              <a:t>27/10/2018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79243-8304-4ECF-BA7D-D40485994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A4DA1-D42C-4E75-99F3-F36AB2C6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619F-3FF7-43DD-BA0D-8DCCB35B48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454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5480D-3BAD-459C-B6A4-7C9F6BDF7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7D35C-E9B6-4B5A-B1DE-55D372BA7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B1F76-71BB-4523-8385-F97FD2E571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A1FFD-D0C3-45ED-B9F9-3DA1B62AEB9D}" type="datetimeFigureOut">
              <a:rPr lang="en-AU" smtClean="0"/>
              <a:t>27/10/2018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E101-431E-41B9-BD4D-346FB608B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D2FCA-F57C-4F35-8294-EDE3FE905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4619F-3FF7-43DD-BA0D-8DCCB35B48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742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18B73-CA0C-48D4-8F5D-F385EF823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0880"/>
            <a:ext cx="9144000" cy="3393440"/>
          </a:xfrm>
        </p:spPr>
        <p:txBody>
          <a:bodyPr/>
          <a:lstStyle/>
          <a:p>
            <a:r>
              <a:rPr lang="en-AU" b="1" dirty="0"/>
              <a:t>Diversity Practitioners </a:t>
            </a:r>
            <a:br>
              <a:rPr lang="en-AU" b="1" dirty="0"/>
            </a:br>
            <a:r>
              <a:rPr lang="en-AU" b="1" dirty="0"/>
              <a:t>versus</a:t>
            </a:r>
            <a:br>
              <a:rPr lang="en-AU" b="1" dirty="0"/>
            </a:br>
            <a:r>
              <a:rPr lang="en-AU" b="1" dirty="0"/>
              <a:t>Inclusion Specialists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E8392-D9B5-46B3-A64B-FE64950F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14838"/>
            <a:ext cx="9144000" cy="1655762"/>
          </a:xfrm>
        </p:spPr>
        <p:txBody>
          <a:bodyPr>
            <a:normAutofit/>
          </a:bodyPr>
          <a:lstStyle/>
          <a:p>
            <a:r>
              <a:rPr lang="en-AU" sz="4000" b="1" dirty="0"/>
              <a:t>Future-proofing Diversity </a:t>
            </a:r>
            <a:r>
              <a:rPr lang="en-AU" sz="4000" b="1"/>
              <a:t>of Thought </a:t>
            </a:r>
            <a:r>
              <a:rPr lang="en-AU" sz="4000" b="1" dirty="0"/>
              <a:t>in the Workplace </a:t>
            </a:r>
          </a:p>
        </p:txBody>
      </p:sp>
    </p:spTree>
    <p:extLst>
      <p:ext uri="{BB962C8B-B14F-4D97-AF65-F5344CB8AC3E}">
        <p14:creationId xmlns:p14="http://schemas.microsoft.com/office/powerpoint/2010/main" val="870550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95A17-AB02-42EF-BD39-F8BD02B38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Key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3D287-2A99-49BF-B004-22642B2B8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95144"/>
            <a:ext cx="4820920" cy="490029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AU" dirty="0"/>
              <a:t>Artificial Intelligence</a:t>
            </a:r>
          </a:p>
          <a:p>
            <a:pPr>
              <a:lnSpc>
                <a:spcPct val="200000"/>
              </a:lnSpc>
            </a:pPr>
            <a:r>
              <a:rPr lang="en-AU" dirty="0"/>
              <a:t>Virtual Teaming</a:t>
            </a:r>
          </a:p>
          <a:p>
            <a:pPr>
              <a:lnSpc>
                <a:spcPct val="200000"/>
              </a:lnSpc>
            </a:pPr>
            <a:r>
              <a:rPr lang="en-AU" dirty="0"/>
              <a:t>Globalised Consultancy</a:t>
            </a:r>
          </a:p>
          <a:p>
            <a:pPr>
              <a:lnSpc>
                <a:spcPct val="200000"/>
              </a:lnSpc>
            </a:pPr>
            <a:r>
              <a:rPr lang="en-AU" dirty="0"/>
              <a:t>Virtualised Project Teaming</a:t>
            </a:r>
          </a:p>
          <a:p>
            <a:pPr>
              <a:lnSpc>
                <a:spcPct val="200000"/>
              </a:lnSpc>
            </a:pPr>
            <a:r>
              <a:rPr lang="en-AU" dirty="0"/>
              <a:t>Globalised marketing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B0701C-9A57-4100-804A-52F2A8B7B782}"/>
              </a:ext>
            </a:extLst>
          </p:cNvPr>
          <p:cNvSpPr txBox="1">
            <a:spLocks/>
          </p:cNvSpPr>
          <p:nvPr/>
        </p:nvSpPr>
        <p:spPr>
          <a:xfrm>
            <a:off x="5918200" y="1592580"/>
            <a:ext cx="4820920" cy="4900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dirty="0"/>
              <a:t>Global Subject Matter Expertise</a:t>
            </a:r>
          </a:p>
          <a:p>
            <a:pPr>
              <a:lnSpc>
                <a:spcPct val="100000"/>
              </a:lnSpc>
            </a:pPr>
            <a:endParaRPr lang="en-AU" dirty="0"/>
          </a:p>
          <a:p>
            <a:pPr>
              <a:lnSpc>
                <a:spcPct val="100000"/>
              </a:lnSpc>
            </a:pPr>
            <a:r>
              <a:rPr lang="en-AU" dirty="0"/>
              <a:t>Less focus on Technical Competency and more Specialist Intercultural Communication competency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53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68AD-2177-4C78-A7D3-5E9BD8DC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795"/>
          </a:xfrm>
        </p:spPr>
        <p:txBody>
          <a:bodyPr/>
          <a:lstStyle/>
          <a:p>
            <a:r>
              <a:rPr lang="en-AU" b="1" dirty="0"/>
              <a:t>The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429C0-895E-461D-8FCD-BF55AFF96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920"/>
            <a:ext cx="10515600" cy="5100955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Cultural Diversity becomes “Cultural-Add”</a:t>
            </a:r>
          </a:p>
          <a:p>
            <a:endParaRPr lang="en-AU" dirty="0"/>
          </a:p>
          <a:p>
            <a:r>
              <a:rPr lang="en-AU" dirty="0"/>
              <a:t>The Diversity Dividend becomes a productivity driver</a:t>
            </a:r>
          </a:p>
          <a:p>
            <a:endParaRPr lang="en-AU" dirty="0"/>
          </a:p>
          <a:p>
            <a:r>
              <a:rPr lang="en-AU" dirty="0"/>
              <a:t>Inclusion becomes a “key driver”</a:t>
            </a:r>
          </a:p>
          <a:p>
            <a:endParaRPr lang="en-AU" dirty="0"/>
          </a:p>
          <a:p>
            <a:r>
              <a:rPr lang="en-AU" dirty="0"/>
              <a:t>Equality is a Key Job-satisfaction Expectation</a:t>
            </a:r>
          </a:p>
          <a:p>
            <a:endParaRPr lang="en-AU" dirty="0"/>
          </a:p>
          <a:p>
            <a:r>
              <a:rPr lang="en-AU" dirty="0"/>
              <a:t>Workplaces will be uber-</a:t>
            </a:r>
            <a:r>
              <a:rPr lang="en-AU" dirty="0" err="1"/>
              <a:t>ised</a:t>
            </a:r>
            <a:r>
              <a:rPr lang="en-AU" dirty="0"/>
              <a:t> – How many “Likes” can we get?</a:t>
            </a:r>
          </a:p>
          <a:p>
            <a:endParaRPr lang="en-AU" dirty="0"/>
          </a:p>
          <a:p>
            <a:r>
              <a:rPr lang="en-AU" dirty="0"/>
              <a:t>Employees will be uber-</a:t>
            </a:r>
            <a:r>
              <a:rPr lang="en-AU" dirty="0" err="1"/>
              <a:t>ised</a:t>
            </a:r>
            <a:r>
              <a:rPr lang="en-AU" dirty="0"/>
              <a:t> – Ratings based on Inclusiveness and Agility</a:t>
            </a:r>
          </a:p>
        </p:txBody>
      </p:sp>
    </p:spTree>
    <p:extLst>
      <p:ext uri="{BB962C8B-B14F-4D97-AF65-F5344CB8AC3E}">
        <p14:creationId xmlns:p14="http://schemas.microsoft.com/office/powerpoint/2010/main" val="308296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1E244-969B-418F-BCCC-272EF2EA2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4235"/>
          </a:xfrm>
        </p:spPr>
        <p:txBody>
          <a:bodyPr/>
          <a:lstStyle/>
          <a:p>
            <a:r>
              <a:rPr lang="en-AU" b="1" dirty="0"/>
              <a:t>The Inclusion Specialist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2A1533-8B4E-45B5-933A-57B5C7BB3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767841"/>
            <a:ext cx="5060010" cy="3466306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949BF94-8C92-418C-938F-5BF58ECC4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99" y="1992473"/>
            <a:ext cx="5261811" cy="386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9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CAF87-CDF2-4838-A3EE-7AE2FEF9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Acknowledgment to Country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674E9-C2A5-4FF3-B9CB-511147447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8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Kaya!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b="1" dirty="0"/>
              <a:t>I would like to acknowledge the traditional custodians of the land on which we meet today, the Ngunnawal People, and pay my respects to their Elders past and present. I ask our Spirit People to watch over us here today as we yarn together in this </a:t>
            </a:r>
            <a:r>
              <a:rPr lang="en-AU" b="1" dirty="0" err="1"/>
              <a:t>Katitjin</a:t>
            </a:r>
            <a:r>
              <a:rPr lang="en-AU" b="1" dirty="0"/>
              <a:t> Place.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411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EBBD7-E566-43AC-B2E4-2E69C606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5515"/>
          </a:xfrm>
        </p:spPr>
        <p:txBody>
          <a:bodyPr>
            <a:normAutofit/>
          </a:bodyPr>
          <a:lstStyle/>
          <a:p>
            <a:r>
              <a:rPr lang="en-AU" sz="4000" b="1" dirty="0"/>
              <a:t>Diversity Practitioners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02A2DD-28DA-446A-AAE3-B0D6C211D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10640"/>
            <a:ext cx="4910138" cy="5003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79B9AB-C260-4389-B10F-C0947AE9A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690" y="1904364"/>
            <a:ext cx="5433240" cy="41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6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AB502-F3F2-4243-AA64-D4F256111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Diversity in the Workplace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E158-ABCE-462C-9BC5-8D563CB5E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65015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Different is now special ….. or we don’t acknowledge it!</a:t>
            </a:r>
          </a:p>
          <a:p>
            <a:endParaRPr lang="en-AU" dirty="0"/>
          </a:p>
          <a:p>
            <a:r>
              <a:rPr lang="en-AU" dirty="0"/>
              <a:t>Funding for Diversity initiatives for localised positions</a:t>
            </a:r>
          </a:p>
          <a:p>
            <a:endParaRPr lang="en-AU" dirty="0"/>
          </a:p>
          <a:p>
            <a:r>
              <a:rPr lang="en-AU" dirty="0"/>
              <a:t>Special events and Days – Harmony Day, Wear Purple Day etc.</a:t>
            </a:r>
          </a:p>
          <a:p>
            <a:endParaRPr lang="en-AU" dirty="0"/>
          </a:p>
          <a:p>
            <a:r>
              <a:rPr lang="en-AU" dirty="0"/>
              <a:t>Diversity is measured as a set of data, targets and quotas </a:t>
            </a:r>
          </a:p>
          <a:p>
            <a:endParaRPr lang="en-AU" dirty="0"/>
          </a:p>
          <a:p>
            <a:r>
              <a:rPr lang="en-AU" dirty="0"/>
              <a:t>Social Corporate Responsibility and reputational influence counts which leads to Box Ticking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151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89EC0-4F78-45EB-BF4A-D4786CC3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65125"/>
            <a:ext cx="11846560" cy="833755"/>
          </a:xfrm>
        </p:spPr>
        <p:txBody>
          <a:bodyPr>
            <a:normAutofit/>
          </a:bodyPr>
          <a:lstStyle/>
          <a:p>
            <a:r>
              <a:rPr lang="en-AU" b="1" dirty="0"/>
              <a:t>Diversity - Because being “Different” ticks a box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A64DA3-AF34-46C6-B03C-0F95DD37C0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497"/>
          <a:stretch/>
        </p:blipFill>
        <p:spPr>
          <a:xfrm>
            <a:off x="365760" y="1280160"/>
            <a:ext cx="11633200" cy="55778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7DD88C-5719-4685-898E-2EDE080E192A}"/>
              </a:ext>
            </a:extLst>
          </p:cNvPr>
          <p:cNvSpPr txBox="1"/>
          <p:nvPr/>
        </p:nvSpPr>
        <p:spPr>
          <a:xfrm>
            <a:off x="330200" y="4795520"/>
            <a:ext cx="115316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Diversity On-Demand</a:t>
            </a:r>
          </a:p>
          <a:p>
            <a:pPr algn="ctr"/>
            <a:r>
              <a:rPr lang="en-US" sz="2000" dirty="0"/>
              <a:t>Rent-A-Minority is a revolutionary new service designed for those oh-shit moments where you've </a:t>
            </a:r>
            <a:r>
              <a:rPr lang="en-US" sz="2000" dirty="0" err="1"/>
              <a:t>realised</a:t>
            </a:r>
            <a:r>
              <a:rPr lang="en-US" sz="2000" dirty="0"/>
              <a:t> your award show, corporate brochure, conference panel is entirely composed of white men. For, like, the fifth year in a row. Suddenly you're being called out on Twitter and you need to look not-racist and not-misogynist fast. Actually doing something meaningful to disrupt institutional inequality would be way too much work; so why not just Rent-A-Minority instead?</a:t>
            </a:r>
            <a:r>
              <a:rPr lang="en-US" dirty="0"/>
              <a:t> 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4085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F9EAC8-E0AE-4DE4-BC8B-6F45FD8A8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67" t="3596" r="10749" b="4447"/>
          <a:stretch/>
        </p:blipFill>
        <p:spPr>
          <a:xfrm>
            <a:off x="81280" y="155673"/>
            <a:ext cx="11882885" cy="654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3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285F0-BA0F-4228-A0D2-DAF2ADB58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97C597-1DD7-4EE2-8718-04D9BB4DE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378" y="81280"/>
            <a:ext cx="11621243" cy="669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3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D1DF8-9F47-467C-AD73-DF97E14DF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1E8151-0E60-47A9-8BF3-7DFE014C6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2400" y="773905"/>
            <a:ext cx="6553200" cy="555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85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98AC3-DD58-4A19-845E-E2BCA9C7C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E23D04-E3FE-4CF4-94D8-2D1D9DE29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528" y="1027905"/>
            <a:ext cx="10582272" cy="522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7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303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Diversity Practitioners  versus Inclusion Specialists</vt:lpstr>
      <vt:lpstr>Acknowledgment to Country</vt:lpstr>
      <vt:lpstr>Diversity Practitioners</vt:lpstr>
      <vt:lpstr>Diversity in the Workplace</vt:lpstr>
      <vt:lpstr>Diversity - Because being “Different” ticks a box</vt:lpstr>
      <vt:lpstr>PowerPoint Presentation</vt:lpstr>
      <vt:lpstr>PowerPoint Presentation</vt:lpstr>
      <vt:lpstr>PowerPoint Presentation</vt:lpstr>
      <vt:lpstr>PowerPoint Presentation</vt:lpstr>
      <vt:lpstr>Key Drivers</vt:lpstr>
      <vt:lpstr>The Change</vt:lpstr>
      <vt:lpstr>The Inclusion Specialist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kaiser</dc:creator>
  <cp:lastModifiedBy>Nicola McPhan</cp:lastModifiedBy>
  <cp:revision>26</cp:revision>
  <dcterms:created xsi:type="dcterms:W3CDTF">2018-03-22T08:47:38Z</dcterms:created>
  <dcterms:modified xsi:type="dcterms:W3CDTF">2018-10-27T04:28:37Z</dcterms:modified>
</cp:coreProperties>
</file>