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sldIdLst>
    <p:sldId id="256" r:id="rId2"/>
    <p:sldId id="257" r:id="rId3"/>
    <p:sldId id="258" r:id="rId4"/>
    <p:sldId id="259" r:id="rId5"/>
    <p:sldId id="269" r:id="rId6"/>
    <p:sldId id="270" r:id="rId7"/>
    <p:sldId id="260" r:id="rId8"/>
    <p:sldId id="261" r:id="rId9"/>
    <p:sldId id="262" r:id="rId10"/>
    <p:sldId id="271" r:id="rId11"/>
    <p:sldId id="272" r:id="rId12"/>
    <p:sldId id="264" r:id="rId13"/>
    <p:sldId id="265" r:id="rId14"/>
    <p:sldId id="266" r:id="rId15"/>
    <p:sldId id="268" r:id="rId16"/>
    <p:sldId id="26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10/27/2018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94C003-38E8-486A-9BFD-47E55D87241C}" type="datetime1">
              <a:rPr lang="en-US" smtClean="0"/>
              <a:pPr/>
              <a:t>10/27/2018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59EAA3-934B-41DB-B3B1-806F4BE5CC37}" type="datetime1">
              <a:rPr lang="en-US" smtClean="0"/>
              <a:pPr/>
              <a:t>10/27/2018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10/27/2018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10/27/2018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10/27/2018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10/27/2018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10/27/2018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10/27/2018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10/27/2018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10/27/2018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10/27/2018</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daniellevitin.com/levitinlab/articles/2013-TICS_1180.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daniellevitin.com/levitinlab/articles/2013-TICS_1180.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telegraph.co.uk/news/worldnews/europe/ukraine/9288953/Brawl-erupts-in-Ukraine-parliament-over-Russian-language-bill.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ytimes.com/2017/10/05/opinion/clinton-trump-immigration.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27584" y="1484784"/>
            <a:ext cx="8060432" cy="1872208"/>
          </a:xfrm>
        </p:spPr>
        <p:txBody>
          <a:bodyPr/>
          <a:lstStyle/>
          <a:p>
            <a:r>
              <a:rPr lang="en-AU" sz="4000" b="1" dirty="0">
                <a:solidFill>
                  <a:srgbClr val="FFFF00"/>
                </a:solidFill>
                <a:latin typeface="Californian FB" pitchFamily="18" charset="0"/>
              </a:rPr>
              <a:t>four Pillars of culture</a:t>
            </a:r>
            <a:r>
              <a:rPr lang="en-AU" b="1" dirty="0"/>
              <a:t>		</a:t>
            </a:r>
          </a:p>
        </p:txBody>
      </p:sp>
    </p:spTree>
    <p:extLst>
      <p:ext uri="{BB962C8B-B14F-4D97-AF65-F5344CB8AC3E}">
        <p14:creationId xmlns:p14="http://schemas.microsoft.com/office/powerpoint/2010/main" val="3467556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11560" y="1124744"/>
            <a:ext cx="7924800" cy="4752528"/>
          </a:xfrm>
        </p:spPr>
        <p:txBody>
          <a:bodyPr>
            <a:normAutofit fontScale="92500" lnSpcReduction="20000"/>
          </a:bodyPr>
          <a:lstStyle/>
          <a:p>
            <a:pPr marL="0" indent="0" algn="ctr">
              <a:buNone/>
            </a:pPr>
            <a:endParaRPr lang="en-AU" sz="2400" dirty="0">
              <a:latin typeface="Californian FB" pitchFamily="18" charset="0"/>
            </a:endParaRPr>
          </a:p>
          <a:p>
            <a:pPr marL="0" indent="0" algn="ctr">
              <a:buNone/>
            </a:pPr>
            <a:r>
              <a:rPr lang="en-AU" sz="2800" spc="300" dirty="0">
                <a:solidFill>
                  <a:srgbClr val="FFFF00"/>
                </a:solidFill>
                <a:latin typeface="Segoe UI" pitchFamily="34" charset="0"/>
                <a:cs typeface="Segoe UI" pitchFamily="34" charset="0"/>
              </a:rPr>
              <a:t>A POWERFUL SOCIAL GLUE</a:t>
            </a:r>
          </a:p>
          <a:p>
            <a:pPr marL="0" indent="0" algn="ctr">
              <a:buNone/>
            </a:pPr>
            <a:endParaRPr lang="en-AU" sz="3200" spc="300" dirty="0">
              <a:solidFill>
                <a:srgbClr val="FFFF00"/>
              </a:solidFill>
              <a:latin typeface="Segoe UI" pitchFamily="34" charset="0"/>
              <a:cs typeface="Segoe UI" pitchFamily="34" charset="0"/>
            </a:endParaRPr>
          </a:p>
          <a:p>
            <a:pPr marL="0" indent="0" algn="ctr">
              <a:buNone/>
            </a:pPr>
            <a:r>
              <a:rPr lang="en-AU" sz="3200" dirty="0">
                <a:latin typeface="Segoe UI" pitchFamily="34" charset="0"/>
                <a:cs typeface="Segoe UI" pitchFamily="34" charset="0"/>
              </a:rPr>
              <a:t>“The notion that ‘music is medicine’ has roots that extend deep into human history through healing rituals practiced in pre-industrial, tribal-based societies”</a:t>
            </a:r>
          </a:p>
          <a:p>
            <a:pPr marL="0" indent="0" algn="ctr">
              <a:buNone/>
            </a:pPr>
            <a:endParaRPr lang="en-AU" sz="3200" dirty="0">
              <a:latin typeface="Segoe UI" pitchFamily="34" charset="0"/>
              <a:cs typeface="Segoe UI" pitchFamily="34" charset="0"/>
            </a:endParaRPr>
          </a:p>
          <a:p>
            <a:pPr marL="0" indent="0">
              <a:buNone/>
            </a:pPr>
            <a:r>
              <a:rPr lang="en-AU" sz="1100" dirty="0">
                <a:latin typeface="Segoe UI" pitchFamily="34" charset="0"/>
                <a:cs typeface="Segoe UI" pitchFamily="34" charset="0"/>
              </a:rPr>
              <a:t>The neurochemistry of music Mona Lisa </a:t>
            </a:r>
            <a:r>
              <a:rPr lang="en-AU" sz="1100" dirty="0" err="1">
                <a:latin typeface="Segoe UI" pitchFamily="34" charset="0"/>
                <a:cs typeface="Segoe UI" pitchFamily="34" charset="0"/>
              </a:rPr>
              <a:t>Chanda</a:t>
            </a:r>
            <a:r>
              <a:rPr lang="en-AU" sz="1100" dirty="0">
                <a:latin typeface="Segoe UI" pitchFamily="34" charset="0"/>
                <a:cs typeface="Segoe UI" pitchFamily="34" charset="0"/>
              </a:rPr>
              <a:t> and Daniel J. </a:t>
            </a:r>
            <a:r>
              <a:rPr lang="en-AU" sz="1100" dirty="0" err="1">
                <a:latin typeface="Segoe UI" pitchFamily="34" charset="0"/>
                <a:cs typeface="Segoe UI" pitchFamily="34" charset="0"/>
              </a:rPr>
              <a:t>Levitin</a:t>
            </a:r>
            <a:r>
              <a:rPr lang="en-AU" sz="1100" dirty="0">
                <a:latin typeface="Segoe UI" pitchFamily="34" charset="0"/>
                <a:cs typeface="Segoe UI" pitchFamily="34" charset="0"/>
              </a:rPr>
              <a:t> </a:t>
            </a:r>
          </a:p>
          <a:p>
            <a:pPr marL="0" indent="0">
              <a:buNone/>
            </a:pPr>
            <a:r>
              <a:rPr lang="en-AU" sz="1100" dirty="0">
                <a:latin typeface="Segoe UI" pitchFamily="34" charset="0"/>
                <a:cs typeface="Segoe UI" pitchFamily="34" charset="0"/>
              </a:rPr>
              <a:t>Department of Psychology, McGill University, Montreal, Quebec</a:t>
            </a:r>
          </a:p>
          <a:p>
            <a:pPr marL="0" indent="0">
              <a:buNone/>
            </a:pPr>
            <a:r>
              <a:rPr lang="en-AU" sz="1100" dirty="0">
                <a:latin typeface="Segoe UI" pitchFamily="34" charset="0"/>
                <a:cs typeface="Segoe UI" pitchFamily="34" charset="0"/>
                <a:hlinkClick r:id="rId2"/>
              </a:rPr>
              <a:t>http://daniellevitin.com/levitinlab/articles/2013-TICS_1180.pdf</a:t>
            </a:r>
            <a:endParaRPr lang="en-AU" sz="1100" dirty="0">
              <a:latin typeface="Segoe UI" pitchFamily="34" charset="0"/>
              <a:cs typeface="Segoe UI" pitchFamily="34" charset="0"/>
            </a:endParaRPr>
          </a:p>
          <a:p>
            <a:pPr marL="0" indent="0">
              <a:buNone/>
            </a:pPr>
            <a:endParaRPr lang="en-AU" sz="1100" i="1" dirty="0">
              <a:solidFill>
                <a:schemeClr val="tx1">
                  <a:lumMod val="75000"/>
                </a:schemeClr>
              </a:solidFill>
              <a:latin typeface="Segoe UI" pitchFamily="34" charset="0"/>
              <a:cs typeface="Segoe UI" pitchFamily="34" charset="0"/>
            </a:endParaRPr>
          </a:p>
          <a:p>
            <a:pPr marL="0" indent="0">
              <a:buNone/>
            </a:pPr>
            <a:r>
              <a:rPr lang="en-AU" sz="1200" i="1" dirty="0">
                <a:solidFill>
                  <a:schemeClr val="tx1">
                    <a:lumMod val="75000"/>
                  </a:schemeClr>
                </a:solidFill>
              </a:rPr>
              <a:t>Ed </a:t>
            </a:r>
            <a:r>
              <a:rPr lang="en-AU" sz="1200" i="1" dirty="0" err="1">
                <a:solidFill>
                  <a:schemeClr val="tx1">
                    <a:lumMod val="75000"/>
                  </a:schemeClr>
                </a:solidFill>
              </a:rPr>
              <a:t>Sheeran</a:t>
            </a:r>
            <a:r>
              <a:rPr lang="en-AU" sz="1200" i="1" dirty="0">
                <a:solidFill>
                  <a:schemeClr val="tx1">
                    <a:lumMod val="75000"/>
                  </a:schemeClr>
                </a:solidFill>
              </a:rPr>
              <a:t> – Cinema – Chess – Sculptures by the Sea – Vivid City of Lights Festival – Art Museums – Photography Exhibitions </a:t>
            </a:r>
          </a:p>
        </p:txBody>
      </p:sp>
    </p:spTree>
    <p:extLst>
      <p:ext uri="{BB962C8B-B14F-4D97-AF65-F5344CB8AC3E}">
        <p14:creationId xmlns:p14="http://schemas.microsoft.com/office/powerpoint/2010/main" val="357553027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980728"/>
            <a:ext cx="8568952" cy="5472608"/>
          </a:xfrm>
        </p:spPr>
        <p:txBody>
          <a:bodyPr>
            <a:normAutofit fontScale="62500" lnSpcReduction="20000"/>
          </a:bodyPr>
          <a:lstStyle/>
          <a:p>
            <a:pPr marL="0" indent="0" algn="ctr">
              <a:buNone/>
            </a:pPr>
            <a:endParaRPr lang="en-AU" sz="2400" dirty="0">
              <a:latin typeface="Californian FB" pitchFamily="18" charset="0"/>
            </a:endParaRPr>
          </a:p>
          <a:p>
            <a:pPr marL="0" indent="0" algn="ctr">
              <a:buNone/>
            </a:pPr>
            <a:r>
              <a:rPr lang="en-AU" sz="4200" spc="300" dirty="0">
                <a:solidFill>
                  <a:srgbClr val="FFFF00"/>
                </a:solidFill>
                <a:latin typeface="Segoe UI" pitchFamily="34" charset="0"/>
                <a:cs typeface="Segoe UI" pitchFamily="34" charset="0"/>
              </a:rPr>
              <a:t>A POWERFUL SOCIAL GLUE</a:t>
            </a:r>
          </a:p>
          <a:p>
            <a:pPr marL="0" indent="0" algn="ctr">
              <a:buNone/>
            </a:pPr>
            <a:endParaRPr lang="en-AU" sz="3200" spc="300" dirty="0">
              <a:solidFill>
                <a:srgbClr val="FFFF00"/>
              </a:solidFill>
              <a:latin typeface="Segoe UI" pitchFamily="34" charset="0"/>
              <a:cs typeface="Segoe UI" pitchFamily="34" charset="0"/>
            </a:endParaRPr>
          </a:p>
          <a:p>
            <a:pPr marL="0" indent="0" algn="ctr">
              <a:buNone/>
            </a:pPr>
            <a:r>
              <a:rPr lang="en-AU" sz="4000" dirty="0"/>
              <a:t>“In a series of ingenious studies, researchers Chris </a:t>
            </a:r>
            <a:r>
              <a:rPr lang="en-AU" sz="4000" dirty="0" err="1"/>
              <a:t>Loerch</a:t>
            </a:r>
            <a:r>
              <a:rPr lang="en-AU" sz="4000" dirty="0"/>
              <a:t> and Nathan Arbuckle studied how </a:t>
            </a:r>
            <a:r>
              <a:rPr lang="en-AU" sz="4000" i="1" dirty="0"/>
              <a:t>musical reactivity</a:t>
            </a:r>
          </a:p>
          <a:p>
            <a:pPr marL="0" indent="0" algn="ctr">
              <a:buNone/>
            </a:pPr>
            <a:r>
              <a:rPr lang="en-AU" sz="4000" dirty="0"/>
              <a:t>—how much one is affected by listening to music—</a:t>
            </a:r>
          </a:p>
          <a:p>
            <a:pPr marL="0" indent="0" algn="ctr">
              <a:buNone/>
            </a:pPr>
            <a:r>
              <a:rPr lang="en-AU" sz="4000" dirty="0"/>
              <a:t>is tied to group processes, such as one’s </a:t>
            </a:r>
            <a:r>
              <a:rPr lang="en-AU" sz="4000" b="1" dirty="0">
                <a:solidFill>
                  <a:srgbClr val="FFFF00"/>
                </a:solidFill>
              </a:rPr>
              <a:t>sense of belonging </a:t>
            </a:r>
            <a:r>
              <a:rPr lang="en-AU" sz="4000" dirty="0"/>
              <a:t>to a group, positive associations with </a:t>
            </a:r>
            <a:r>
              <a:rPr lang="en-AU" sz="4000" dirty="0" err="1"/>
              <a:t>ingroup</a:t>
            </a:r>
            <a:r>
              <a:rPr lang="en-AU" sz="4000" dirty="0"/>
              <a:t> members, bias toward </a:t>
            </a:r>
            <a:r>
              <a:rPr lang="en-AU" sz="4000" dirty="0" err="1"/>
              <a:t>outgroup</a:t>
            </a:r>
            <a:r>
              <a:rPr lang="en-AU" sz="4000" dirty="0"/>
              <a:t> members, and responses to group threat in various populations”</a:t>
            </a:r>
          </a:p>
          <a:p>
            <a:pPr marL="0" indent="0" algn="ctr">
              <a:buNone/>
            </a:pPr>
            <a:r>
              <a:rPr lang="en-AU" sz="3200" dirty="0"/>
              <a:t>”</a:t>
            </a:r>
          </a:p>
          <a:p>
            <a:pPr marL="0" indent="0" algn="ctr">
              <a:buNone/>
            </a:pPr>
            <a:endParaRPr lang="en-AU" sz="3200" dirty="0">
              <a:latin typeface="Segoe UI" pitchFamily="34" charset="0"/>
              <a:cs typeface="Segoe UI" pitchFamily="34" charset="0"/>
            </a:endParaRPr>
          </a:p>
          <a:p>
            <a:pPr marL="0" indent="0">
              <a:buNone/>
            </a:pPr>
            <a:r>
              <a:rPr lang="en-AU" sz="1100" dirty="0">
                <a:latin typeface="Segoe UI" pitchFamily="34" charset="0"/>
                <a:cs typeface="Segoe UI" pitchFamily="34" charset="0"/>
              </a:rPr>
              <a:t>The neurochemistry of music - Department of Psychology, McGill University, Montreal, Quebec</a:t>
            </a:r>
          </a:p>
          <a:p>
            <a:pPr marL="0" indent="0">
              <a:buNone/>
            </a:pPr>
            <a:r>
              <a:rPr lang="en-AU" sz="1100" dirty="0">
                <a:latin typeface="Segoe UI" pitchFamily="34" charset="0"/>
                <a:cs typeface="Segoe UI" pitchFamily="34" charset="0"/>
                <a:hlinkClick r:id="rId2"/>
              </a:rPr>
              <a:t>http://daniellevitin.com/levitinlab/articles/2013-TICS_1180.pdf</a:t>
            </a:r>
            <a:endParaRPr lang="en-AU" sz="1100" dirty="0">
              <a:latin typeface="Segoe UI" pitchFamily="34" charset="0"/>
              <a:cs typeface="Segoe UI" pitchFamily="34" charset="0"/>
            </a:endParaRPr>
          </a:p>
          <a:p>
            <a:pPr marL="0" indent="0">
              <a:buNone/>
            </a:pPr>
            <a:endParaRPr lang="en-AU" sz="1100" i="1" dirty="0">
              <a:solidFill>
                <a:schemeClr val="tx1">
                  <a:lumMod val="75000"/>
                </a:schemeClr>
              </a:solidFill>
              <a:latin typeface="Segoe UI" pitchFamily="34" charset="0"/>
              <a:cs typeface="Segoe UI" pitchFamily="34" charset="0"/>
            </a:endParaRPr>
          </a:p>
          <a:p>
            <a:pPr marL="0" indent="0">
              <a:buNone/>
            </a:pPr>
            <a:r>
              <a:rPr lang="en-AU" sz="1200" i="1" dirty="0">
                <a:solidFill>
                  <a:schemeClr val="tx1">
                    <a:lumMod val="75000"/>
                  </a:schemeClr>
                </a:solidFill>
              </a:rPr>
              <a:t>Ed </a:t>
            </a:r>
            <a:r>
              <a:rPr lang="en-AU" sz="1200" i="1" dirty="0" err="1">
                <a:solidFill>
                  <a:schemeClr val="tx1">
                    <a:lumMod val="75000"/>
                  </a:schemeClr>
                </a:solidFill>
              </a:rPr>
              <a:t>Sheeran</a:t>
            </a:r>
            <a:r>
              <a:rPr lang="en-AU" sz="1200" i="1" dirty="0">
                <a:solidFill>
                  <a:schemeClr val="tx1">
                    <a:lumMod val="75000"/>
                  </a:schemeClr>
                </a:solidFill>
              </a:rPr>
              <a:t> – Cinema – Chess – Sculptures by the Sea – Vivid City of Lights Festival – Art Museums – Photography Exhibitions </a:t>
            </a:r>
          </a:p>
        </p:txBody>
      </p:sp>
    </p:spTree>
    <p:extLst>
      <p:ext uri="{BB962C8B-B14F-4D97-AF65-F5344CB8AC3E}">
        <p14:creationId xmlns:p14="http://schemas.microsoft.com/office/powerpoint/2010/main" val="132799178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24800" cy="724942"/>
          </a:xfrm>
        </p:spPr>
        <p:txBody>
          <a:bodyPr/>
          <a:lstStyle/>
          <a:p>
            <a:pPr algn="ctr"/>
            <a:r>
              <a:rPr lang="en-AU" sz="3200" b="1" dirty="0">
                <a:solidFill>
                  <a:srgbClr val="FF0000"/>
                </a:solidFill>
                <a:latin typeface="Californian FB" pitchFamily="18" charset="0"/>
              </a:rPr>
              <a:t>The Rise of intolerance</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31640" y="1124744"/>
            <a:ext cx="6624736" cy="5589494"/>
          </a:xfrm>
        </p:spPr>
      </p:pic>
    </p:spTree>
    <p:extLst>
      <p:ext uri="{BB962C8B-B14F-4D97-AF65-F5344CB8AC3E}">
        <p14:creationId xmlns:p14="http://schemas.microsoft.com/office/powerpoint/2010/main" val="2089101841"/>
      </p:ext>
    </p:extLst>
  </p:cSld>
  <p:clrMapOvr>
    <a:masterClrMapping/>
  </p:clrMapOvr>
  <mc:AlternateContent xmlns:mc="http://schemas.openxmlformats.org/markup-compatibility/2006" xmlns:p14="http://schemas.microsoft.com/office/powerpoint/2010/main">
    <mc:Choice Requires="p14">
      <p:transition spd="slow" p14:dur="2500">
        <p:push dir="u"/>
      </p:transition>
    </mc:Choice>
    <mc:Fallback xmlns="">
      <p:transition spd="slow">
        <p:push di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24800" cy="724942"/>
          </a:xfrm>
        </p:spPr>
        <p:txBody>
          <a:bodyPr/>
          <a:lstStyle/>
          <a:p>
            <a:pPr algn="ctr"/>
            <a:r>
              <a:rPr lang="en-AU" sz="3200" b="1" dirty="0">
                <a:solidFill>
                  <a:srgbClr val="FF0000"/>
                </a:solidFill>
                <a:latin typeface="Californian FB" pitchFamily="18" charset="0"/>
              </a:rPr>
              <a:t>The Rise of intolerance</a:t>
            </a:r>
          </a:p>
        </p:txBody>
      </p:sp>
      <p:sp>
        <p:nvSpPr>
          <p:cNvPr id="3" name="Content Placeholder 2"/>
          <p:cNvSpPr>
            <a:spLocks noGrp="1"/>
          </p:cNvSpPr>
          <p:nvPr>
            <p:ph sz="quarter" idx="13"/>
          </p:nvPr>
        </p:nvSpPr>
        <p:spPr/>
        <p:txBody>
          <a:bodyPr>
            <a:normAutofit/>
          </a:bodyPr>
          <a:lstStyle/>
          <a:p>
            <a:pPr marL="0" indent="0" algn="ctr">
              <a:buNone/>
            </a:pPr>
            <a:endParaRPr lang="en-AU" sz="2000" i="1" dirty="0">
              <a:solidFill>
                <a:srgbClr val="FFC000"/>
              </a:solidFill>
            </a:endParaRPr>
          </a:p>
          <a:p>
            <a:pPr marL="0" indent="0" algn="ctr">
              <a:buNone/>
            </a:pPr>
            <a:endParaRPr lang="en-AU" sz="2000" i="1" dirty="0">
              <a:solidFill>
                <a:srgbClr val="FFC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22786"/>
            <a:ext cx="6459036" cy="430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306777" y="1196752"/>
            <a:ext cx="2508765" cy="400110"/>
          </a:xfrm>
          <a:prstGeom prst="rect">
            <a:avLst/>
          </a:prstGeom>
        </p:spPr>
        <p:txBody>
          <a:bodyPr wrap="none">
            <a:spAutoFit/>
          </a:bodyPr>
          <a:lstStyle/>
          <a:p>
            <a:pPr lvl="0" algn="ctr">
              <a:spcBef>
                <a:spcPct val="20000"/>
              </a:spcBef>
              <a:spcAft>
                <a:spcPts val="600"/>
              </a:spcAft>
              <a:buClr>
                <a:srgbClr val="DC9E1F"/>
              </a:buClr>
            </a:pPr>
            <a:r>
              <a:rPr lang="en-AU" sz="2000" i="1" spc="30" dirty="0">
                <a:solidFill>
                  <a:srgbClr val="FFC000"/>
                </a:solidFill>
              </a:rPr>
              <a:t>‘Reclaim Australia’ </a:t>
            </a:r>
            <a:r>
              <a:rPr lang="en-AU" i="1" spc="30" dirty="0">
                <a:solidFill>
                  <a:srgbClr val="FFC000"/>
                </a:solidFill>
              </a:rPr>
              <a:t>2017</a:t>
            </a:r>
          </a:p>
        </p:txBody>
      </p:sp>
    </p:spTree>
    <p:extLst>
      <p:ext uri="{BB962C8B-B14F-4D97-AF65-F5344CB8AC3E}">
        <p14:creationId xmlns:p14="http://schemas.microsoft.com/office/powerpoint/2010/main" val="1016171236"/>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80728"/>
            <a:ext cx="7488832" cy="420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0319118"/>
      </p:ext>
    </p:extLst>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08720"/>
            <a:ext cx="722947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3416848"/>
      </p:ext>
    </p:extLst>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0648"/>
            <a:ext cx="7430896"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603796"/>
      </p:ext>
    </p:extLst>
  </p:cSld>
  <p:clrMapOvr>
    <a:masterClrMapping/>
  </p:clrMapOvr>
  <mc:AlternateContent xmlns:mc="http://schemas.openxmlformats.org/markup-compatibility/2006" xmlns:p14="http://schemas.microsoft.com/office/powerpoint/2010/main">
    <mc:Choice Requires="p14">
      <p:transition spd="slow" p14:dur="4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srgbClr val="FFFF00"/>
                </a:solidFill>
                <a:latin typeface="Californian FB" pitchFamily="18" charset="0"/>
              </a:rPr>
              <a:t>addING value to the mission of SIETAR AUSTRALIA</a:t>
            </a:r>
            <a:endParaRPr lang="en-AU" sz="3200" b="1" dirty="0">
              <a:solidFill>
                <a:srgbClr val="FFFF00"/>
              </a:solidFill>
              <a:latin typeface="Californian FB" pitchFamily="18" charset="0"/>
            </a:endParaRPr>
          </a:p>
        </p:txBody>
      </p:sp>
      <p:sp>
        <p:nvSpPr>
          <p:cNvPr id="3" name="Content Placeholder 2"/>
          <p:cNvSpPr>
            <a:spLocks noGrp="1"/>
          </p:cNvSpPr>
          <p:nvPr>
            <p:ph sz="quarter" idx="13"/>
          </p:nvPr>
        </p:nvSpPr>
        <p:spPr/>
        <p:txBody>
          <a:bodyPr>
            <a:normAutofit/>
          </a:bodyPr>
          <a:lstStyle/>
          <a:p>
            <a:pPr marL="0" indent="0" algn="ctr">
              <a:buNone/>
            </a:pPr>
            <a:endParaRPr lang="en-AU" sz="2400" dirty="0">
              <a:latin typeface="Californian FB" pitchFamily="18" charset="0"/>
            </a:endParaRPr>
          </a:p>
          <a:p>
            <a:pPr marL="0" indent="0" algn="ctr">
              <a:buNone/>
            </a:pPr>
            <a:r>
              <a:rPr lang="en-AU" sz="2400" dirty="0">
                <a:latin typeface="Californian FB" pitchFamily="18" charset="0"/>
              </a:rPr>
              <a:t>PURPOSE</a:t>
            </a:r>
          </a:p>
          <a:p>
            <a:pPr lvl="1">
              <a:lnSpc>
                <a:spcPct val="200000"/>
              </a:lnSpc>
              <a:buFont typeface="Wingdings" pitchFamily="2" charset="2"/>
              <a:buChar char="§"/>
            </a:pPr>
            <a:r>
              <a:rPr lang="en-AU" sz="2400" dirty="0">
                <a:latin typeface="Californian FB" pitchFamily="18" charset="0"/>
              </a:rPr>
              <a:t>Demystifying the </a:t>
            </a:r>
            <a:r>
              <a:rPr lang="en-AU" sz="2400" dirty="0">
                <a:solidFill>
                  <a:srgbClr val="FFFF00"/>
                </a:solidFill>
                <a:latin typeface="Californian FB" pitchFamily="18" charset="0"/>
              </a:rPr>
              <a:t>concept of culture</a:t>
            </a:r>
          </a:p>
          <a:p>
            <a:pPr lvl="1">
              <a:lnSpc>
                <a:spcPct val="200000"/>
              </a:lnSpc>
              <a:buFont typeface="Wingdings" pitchFamily="2" charset="2"/>
              <a:buChar char="§"/>
            </a:pPr>
            <a:r>
              <a:rPr lang="en-AU" sz="2400" dirty="0">
                <a:latin typeface="Californian FB" pitchFamily="18" charset="0"/>
              </a:rPr>
              <a:t>Celebrating </a:t>
            </a:r>
            <a:r>
              <a:rPr lang="en-AU" sz="2400" dirty="0">
                <a:solidFill>
                  <a:srgbClr val="FFFF00"/>
                </a:solidFill>
                <a:latin typeface="Californian FB" pitchFamily="18" charset="0"/>
              </a:rPr>
              <a:t>everyday manifestations </a:t>
            </a:r>
            <a:r>
              <a:rPr lang="en-AU" sz="2400" dirty="0">
                <a:latin typeface="Californian FB" pitchFamily="18" charset="0"/>
              </a:rPr>
              <a:t>of culture</a:t>
            </a:r>
          </a:p>
          <a:p>
            <a:pPr lvl="1">
              <a:lnSpc>
                <a:spcPct val="200000"/>
              </a:lnSpc>
              <a:buFont typeface="Wingdings" pitchFamily="2" charset="2"/>
              <a:buChar char="§"/>
            </a:pPr>
            <a:r>
              <a:rPr lang="en-AU" sz="2400" dirty="0">
                <a:solidFill>
                  <a:srgbClr val="FFFF00"/>
                </a:solidFill>
                <a:latin typeface="Californian FB" pitchFamily="18" charset="0"/>
              </a:rPr>
              <a:t>Overcoming threats </a:t>
            </a:r>
            <a:r>
              <a:rPr lang="en-AU" sz="2400" dirty="0">
                <a:latin typeface="Californian FB" pitchFamily="18" charset="0"/>
              </a:rPr>
              <a:t>to these powerful forces </a:t>
            </a:r>
          </a:p>
          <a:p>
            <a:endParaRPr lang="en-AU" dirty="0"/>
          </a:p>
        </p:txBody>
      </p:sp>
    </p:spTree>
    <p:extLst>
      <p:ext uri="{BB962C8B-B14F-4D97-AF65-F5344CB8AC3E}">
        <p14:creationId xmlns:p14="http://schemas.microsoft.com/office/powerpoint/2010/main" val="239949976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92696"/>
            <a:ext cx="7924800" cy="724942"/>
          </a:xfrm>
        </p:spPr>
        <p:txBody>
          <a:bodyPr/>
          <a:lstStyle/>
          <a:p>
            <a:pPr algn="ctr"/>
            <a:r>
              <a:rPr lang="en-US" sz="4800" b="1" dirty="0">
                <a:solidFill>
                  <a:srgbClr val="FFFF00"/>
                </a:solidFill>
                <a:latin typeface="Californian FB" pitchFamily="18" charset="0"/>
              </a:rPr>
              <a:t>THE 4 PILLARS </a:t>
            </a:r>
            <a:endParaRPr lang="en-AU" sz="4800" b="1" dirty="0">
              <a:solidFill>
                <a:srgbClr val="FFFF00"/>
              </a:solidFill>
              <a:latin typeface="Californian FB" pitchFamily="18" charset="0"/>
            </a:endParaRPr>
          </a:p>
        </p:txBody>
      </p:sp>
      <p:sp>
        <p:nvSpPr>
          <p:cNvPr id="3" name="Content Placeholder 2"/>
          <p:cNvSpPr>
            <a:spLocks noGrp="1"/>
          </p:cNvSpPr>
          <p:nvPr>
            <p:ph sz="quarter" idx="13"/>
          </p:nvPr>
        </p:nvSpPr>
        <p:spPr/>
        <p:txBody>
          <a:bodyPr>
            <a:normAutofit/>
          </a:bodyPr>
          <a:lstStyle/>
          <a:p>
            <a:pPr marL="0" indent="0" algn="ctr">
              <a:buNone/>
            </a:pPr>
            <a:endParaRPr lang="en-AU" sz="2400" dirty="0">
              <a:latin typeface="Californian FB" pitchFamily="18" charset="0"/>
            </a:endParaRPr>
          </a:p>
          <a:p>
            <a:pPr lvl="6">
              <a:lnSpc>
                <a:spcPct val="160000"/>
              </a:lnSpc>
              <a:buFont typeface="Wingdings" pitchFamily="2" charset="2"/>
              <a:buChar char="§"/>
            </a:pPr>
            <a:r>
              <a:rPr lang="en-AU" sz="2800" b="1" kern="1600" spc="300" dirty="0">
                <a:effectLst>
                  <a:outerShdw blurRad="38100" dist="38100" dir="2700000" algn="tl">
                    <a:srgbClr val="000000">
                      <a:alpha val="43137"/>
                    </a:srgbClr>
                  </a:outerShdw>
                </a:effectLst>
                <a:latin typeface="Californian FB" pitchFamily="18" charset="0"/>
              </a:rPr>
              <a:t> Language </a:t>
            </a:r>
          </a:p>
          <a:p>
            <a:pPr lvl="6">
              <a:lnSpc>
                <a:spcPct val="160000"/>
              </a:lnSpc>
              <a:buFont typeface="Wingdings" pitchFamily="2" charset="2"/>
              <a:buChar char="§"/>
            </a:pPr>
            <a:r>
              <a:rPr lang="en-AU" sz="2800" b="1" kern="1600" spc="300" dirty="0">
                <a:effectLst>
                  <a:outerShdw blurRad="38100" dist="38100" dir="2700000" algn="tl">
                    <a:srgbClr val="000000">
                      <a:alpha val="43137"/>
                    </a:srgbClr>
                  </a:outerShdw>
                </a:effectLst>
                <a:latin typeface="Californian FB" pitchFamily="18" charset="0"/>
              </a:rPr>
              <a:t> Community</a:t>
            </a:r>
          </a:p>
          <a:p>
            <a:pPr lvl="6">
              <a:lnSpc>
                <a:spcPct val="160000"/>
              </a:lnSpc>
              <a:buFont typeface="Wingdings" pitchFamily="2" charset="2"/>
              <a:buChar char="§"/>
            </a:pPr>
            <a:r>
              <a:rPr lang="en-AU" sz="2800" b="1" kern="1600" spc="300" dirty="0">
                <a:effectLst>
                  <a:outerShdw blurRad="38100" dist="38100" dir="2700000" algn="tl">
                    <a:srgbClr val="000000">
                      <a:alpha val="43137"/>
                    </a:srgbClr>
                  </a:outerShdw>
                </a:effectLst>
                <a:latin typeface="Californian FB" pitchFamily="18" charset="0"/>
              </a:rPr>
              <a:t> Sport</a:t>
            </a:r>
          </a:p>
          <a:p>
            <a:pPr lvl="6">
              <a:lnSpc>
                <a:spcPct val="160000"/>
              </a:lnSpc>
              <a:buFont typeface="Wingdings" pitchFamily="2" charset="2"/>
              <a:buChar char="§"/>
            </a:pPr>
            <a:r>
              <a:rPr lang="en-AU" sz="2800" b="1" kern="1600" spc="300" dirty="0">
                <a:effectLst>
                  <a:outerShdw blurRad="38100" dist="38100" dir="2700000" algn="tl">
                    <a:srgbClr val="000000">
                      <a:alpha val="43137"/>
                    </a:srgbClr>
                  </a:outerShdw>
                </a:effectLst>
                <a:latin typeface="Californian FB" pitchFamily="18" charset="0"/>
              </a:rPr>
              <a:t> The Arts</a:t>
            </a:r>
          </a:p>
          <a:p>
            <a:endParaRPr lang="en-AU" dirty="0"/>
          </a:p>
        </p:txBody>
      </p:sp>
    </p:spTree>
    <p:extLst>
      <p:ext uri="{BB962C8B-B14F-4D97-AF65-F5344CB8AC3E}">
        <p14:creationId xmlns:p14="http://schemas.microsoft.com/office/powerpoint/2010/main" val="381334832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9512" y="908720"/>
            <a:ext cx="8640960" cy="4608512"/>
          </a:xfrm>
        </p:spPr>
        <p:txBody>
          <a:bodyPr>
            <a:normAutofit/>
          </a:bodyPr>
          <a:lstStyle/>
          <a:p>
            <a:pPr marL="0" indent="0" algn="ctr">
              <a:buNone/>
            </a:pPr>
            <a:endParaRPr lang="en-AU" sz="2400" dirty="0">
              <a:latin typeface="Californian FB" pitchFamily="18" charset="0"/>
            </a:endParaRPr>
          </a:p>
          <a:p>
            <a:pPr marL="0" indent="0" algn="ctr">
              <a:buNone/>
            </a:pPr>
            <a:r>
              <a:rPr lang="en-AU" sz="4800" b="1" spc="600" dirty="0">
                <a:solidFill>
                  <a:srgbClr val="FFFF00"/>
                </a:solidFill>
                <a:latin typeface="Californian FB" pitchFamily="18" charset="0"/>
              </a:rPr>
              <a:t>LANGUAGE</a:t>
            </a:r>
            <a:r>
              <a:rPr lang="en-AU" sz="4400" b="1" spc="600" dirty="0">
                <a:solidFill>
                  <a:srgbClr val="FFFF00"/>
                </a:solidFill>
                <a:latin typeface="Californian FB" pitchFamily="18" charset="0"/>
              </a:rPr>
              <a:t> </a:t>
            </a:r>
          </a:p>
          <a:p>
            <a:endParaRPr lang="en-AU" dirty="0"/>
          </a:p>
          <a:p>
            <a:pPr marL="0" indent="0" algn="ctr">
              <a:buNone/>
            </a:pPr>
            <a:r>
              <a:rPr lang="en-AU" sz="1800" dirty="0"/>
              <a:t>and its impact on culture &amp; society </a:t>
            </a:r>
          </a:p>
          <a:p>
            <a:pPr marL="0" indent="0" algn="ctr">
              <a:buNone/>
            </a:pPr>
            <a:endParaRPr lang="en-AU" sz="2000" dirty="0"/>
          </a:p>
          <a:p>
            <a:pPr marL="0" indent="0" algn="ctr">
              <a:buNone/>
            </a:pPr>
            <a:endParaRPr lang="en-AU" sz="2000" dirty="0"/>
          </a:p>
          <a:p>
            <a:pPr marL="0" indent="0" algn="ctr">
              <a:buNone/>
            </a:pPr>
            <a:r>
              <a:rPr lang="en-AU" sz="1200" i="1" dirty="0">
                <a:solidFill>
                  <a:schemeClr val="tx1">
                    <a:lumMod val="75000"/>
                  </a:schemeClr>
                </a:solidFill>
              </a:rPr>
              <a:t>Violent scuffles broke out in the Ukrainian Parliament May 2012 – re the bill which would allow official use of Russian language</a:t>
            </a:r>
          </a:p>
          <a:p>
            <a:pPr marL="0" indent="0" algn="ctr">
              <a:buNone/>
            </a:pPr>
            <a:r>
              <a:rPr lang="en-US" sz="1200" u="sng" dirty="0">
                <a:solidFill>
                  <a:schemeClr val="tx1">
                    <a:lumMod val="75000"/>
                  </a:schemeClr>
                </a:solidFill>
                <a:hlinkClick r:id="rId2"/>
              </a:rPr>
              <a:t>http://www.telegraph.co.uk/news/worldnews/europe/ukraine/9288953/Brawl-erupts-in-Ukraine-parliament-over-Russian-language-bill.html</a:t>
            </a:r>
            <a:endParaRPr lang="en-US" sz="1200" u="sng" dirty="0">
              <a:solidFill>
                <a:schemeClr val="tx1">
                  <a:lumMod val="75000"/>
                </a:schemeClr>
              </a:solidFill>
            </a:endParaRPr>
          </a:p>
          <a:p>
            <a:pPr marL="0" indent="0" algn="ctr">
              <a:buNone/>
            </a:pPr>
            <a:r>
              <a:rPr lang="en-US" sz="1400" i="1" dirty="0">
                <a:solidFill>
                  <a:schemeClr val="tx1">
                    <a:lumMod val="75000"/>
                  </a:schemeClr>
                </a:solidFill>
              </a:rPr>
              <a:t>Pitt &amp; Swanson </a:t>
            </a:r>
            <a:r>
              <a:rPr lang="en-US" sz="1400" i="1" dirty="0" err="1">
                <a:solidFill>
                  <a:schemeClr val="tx1">
                    <a:lumMod val="75000"/>
                  </a:schemeClr>
                </a:solidFill>
              </a:rPr>
              <a:t>Str</a:t>
            </a:r>
            <a:r>
              <a:rPr lang="en-US" sz="1400" i="1" dirty="0">
                <a:solidFill>
                  <a:schemeClr val="tx1">
                    <a:lumMod val="75000"/>
                  </a:schemeClr>
                </a:solidFill>
              </a:rPr>
              <a:t> Classroom experience, the ‘uniquely Australian experience – silo’s </a:t>
            </a:r>
            <a:r>
              <a:rPr lang="en-US" sz="1400" i="1" dirty="0" err="1">
                <a:solidFill>
                  <a:schemeClr val="tx1">
                    <a:lumMod val="75000"/>
                  </a:schemeClr>
                </a:solidFill>
              </a:rPr>
              <a:t>v.‘’glue</a:t>
            </a:r>
            <a:r>
              <a:rPr lang="en-US" sz="1400" i="1" dirty="0">
                <a:solidFill>
                  <a:schemeClr val="tx1">
                    <a:lumMod val="75000"/>
                  </a:schemeClr>
                </a:solidFill>
              </a:rPr>
              <a:t> getting people together’</a:t>
            </a:r>
            <a:endParaRPr lang="en-AU" sz="1400" i="1" dirty="0">
              <a:solidFill>
                <a:schemeClr val="tx1">
                  <a:lumMod val="75000"/>
                </a:schemeClr>
              </a:solidFill>
            </a:endParaRPr>
          </a:p>
        </p:txBody>
      </p:sp>
    </p:spTree>
    <p:extLst>
      <p:ext uri="{BB962C8B-B14F-4D97-AF65-F5344CB8AC3E}">
        <p14:creationId xmlns:p14="http://schemas.microsoft.com/office/powerpoint/2010/main" val="2765082661"/>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51520" y="836712"/>
            <a:ext cx="8640960" cy="5328592"/>
          </a:xfrm>
        </p:spPr>
        <p:txBody>
          <a:bodyPr>
            <a:normAutofit/>
          </a:bodyPr>
          <a:lstStyle/>
          <a:p>
            <a:pPr marL="0" indent="0" algn="ctr">
              <a:buNone/>
            </a:pPr>
            <a:r>
              <a:rPr lang="en-AU" sz="2400" i="1" dirty="0">
                <a:solidFill>
                  <a:srgbClr val="FFFF00"/>
                </a:solidFill>
                <a:latin typeface="Segoe UI" pitchFamily="34" charset="0"/>
                <a:cs typeface="Segoe UI" pitchFamily="34" charset="0"/>
              </a:rPr>
              <a:t>The Geographic &amp; Education Divide </a:t>
            </a:r>
          </a:p>
          <a:p>
            <a:pPr marL="0" indent="0" algn="ctr">
              <a:buNone/>
            </a:pPr>
            <a:endParaRPr lang="en-AU" sz="1600" i="1" dirty="0">
              <a:latin typeface="Segoe UI" pitchFamily="34" charset="0"/>
              <a:cs typeface="Segoe UI" pitchFamily="34" charset="0"/>
            </a:endParaRPr>
          </a:p>
          <a:p>
            <a:pPr marL="0" indent="0" algn="ctr">
              <a:buNone/>
            </a:pPr>
            <a:r>
              <a:rPr lang="en-AU" sz="1600" i="1" dirty="0">
                <a:latin typeface="Segoe UI" pitchFamily="34" charset="0"/>
                <a:cs typeface="Segoe UI" pitchFamily="34" charset="0"/>
              </a:rPr>
              <a:t>“Trump’s margins in rural and exurban counties were off the charts. For example, in Madison County, an exurban area outside Columbus, Ohio, </a:t>
            </a:r>
            <a:r>
              <a:rPr lang="en-AU" sz="1600" i="1" dirty="0" err="1">
                <a:latin typeface="Segoe UI" pitchFamily="34" charset="0"/>
                <a:cs typeface="Segoe UI" pitchFamily="34" charset="0"/>
              </a:rPr>
              <a:t>Mr.</a:t>
            </a:r>
            <a:r>
              <a:rPr lang="en-AU" sz="1600" i="1" dirty="0">
                <a:latin typeface="Segoe UI" pitchFamily="34" charset="0"/>
                <a:cs typeface="Segoe UI" pitchFamily="34" charset="0"/>
              </a:rPr>
              <a:t> Romney’s margin over </a:t>
            </a:r>
            <a:r>
              <a:rPr lang="en-AU" sz="1600" i="1" dirty="0" err="1">
                <a:latin typeface="Segoe UI" pitchFamily="34" charset="0"/>
                <a:cs typeface="Segoe UI" pitchFamily="34" charset="0"/>
              </a:rPr>
              <a:t>Mr.</a:t>
            </a:r>
            <a:r>
              <a:rPr lang="en-AU" sz="1600" i="1" dirty="0">
                <a:latin typeface="Segoe UI" pitchFamily="34" charset="0"/>
                <a:cs typeface="Segoe UI" pitchFamily="34" charset="0"/>
              </a:rPr>
              <a:t> Obama was 20.4 percentage points; </a:t>
            </a:r>
            <a:r>
              <a:rPr lang="en-AU" sz="1600" i="1" dirty="0" err="1">
                <a:latin typeface="Segoe UI" pitchFamily="34" charset="0"/>
                <a:cs typeface="Segoe UI" pitchFamily="34" charset="0"/>
              </a:rPr>
              <a:t>Mr.</a:t>
            </a:r>
            <a:r>
              <a:rPr lang="en-AU" sz="1600" i="1" dirty="0">
                <a:latin typeface="Segoe UI" pitchFamily="34" charset="0"/>
                <a:cs typeface="Segoe UI" pitchFamily="34" charset="0"/>
              </a:rPr>
              <a:t> Trump’s margin over </a:t>
            </a:r>
            <a:r>
              <a:rPr lang="en-AU" sz="1600" i="1" dirty="0" err="1">
                <a:latin typeface="Segoe UI" pitchFamily="34" charset="0"/>
                <a:cs typeface="Segoe UI" pitchFamily="34" charset="0"/>
              </a:rPr>
              <a:t>Mrs.</a:t>
            </a:r>
            <a:r>
              <a:rPr lang="en-AU" sz="1600" i="1" dirty="0">
                <a:latin typeface="Segoe UI" pitchFamily="34" charset="0"/>
                <a:cs typeface="Segoe UI" pitchFamily="34" charset="0"/>
              </a:rPr>
              <a:t> Clinton was 39.8.</a:t>
            </a:r>
          </a:p>
          <a:p>
            <a:pPr marL="0" indent="0" algn="ctr">
              <a:buNone/>
            </a:pPr>
            <a:endParaRPr lang="en-AU" sz="1600" dirty="0">
              <a:latin typeface="Segoe UI" pitchFamily="34" charset="0"/>
              <a:cs typeface="Segoe UI" pitchFamily="34" charset="0"/>
            </a:endParaRPr>
          </a:p>
          <a:p>
            <a:pPr marL="0" indent="0" algn="ctr">
              <a:buNone/>
            </a:pPr>
            <a:r>
              <a:rPr lang="en-AU" sz="1600" dirty="0">
                <a:latin typeface="Segoe UI" pitchFamily="34" charset="0"/>
                <a:cs typeface="Segoe UI" pitchFamily="34" charset="0"/>
              </a:rPr>
              <a:t>In February 2017, Stanley Greenberg, a Democratic pollster and strategist, </a:t>
            </a:r>
            <a:r>
              <a:rPr lang="en-AU" sz="1600" u="sng" dirty="0">
                <a:latin typeface="Segoe UI" pitchFamily="34" charset="0"/>
                <a:cs typeface="Segoe UI" pitchFamily="34" charset="0"/>
              </a:rPr>
              <a:t>conducted four postelection focus groups</a:t>
            </a:r>
            <a:r>
              <a:rPr lang="en-AU" sz="1600" dirty="0">
                <a:latin typeface="Segoe UI" pitchFamily="34" charset="0"/>
                <a:cs typeface="Segoe UI" pitchFamily="34" charset="0"/>
              </a:rPr>
              <a:t> with white voters who had cast ballots for Trump</a:t>
            </a:r>
          </a:p>
          <a:p>
            <a:pPr marL="0" indent="0" algn="ctr">
              <a:buNone/>
            </a:pPr>
            <a:endParaRPr lang="en-AU" sz="1600" dirty="0">
              <a:latin typeface="Segoe UI" pitchFamily="34" charset="0"/>
              <a:cs typeface="Segoe UI" pitchFamily="34" charset="0"/>
            </a:endParaRPr>
          </a:p>
          <a:p>
            <a:pPr marL="0" indent="0" algn="ctr">
              <a:buNone/>
            </a:pPr>
            <a:r>
              <a:rPr lang="en-AU" sz="1800" i="1" dirty="0">
                <a:latin typeface="Segoe UI" pitchFamily="34" charset="0"/>
                <a:cs typeface="Segoe UI" pitchFamily="34" charset="0"/>
              </a:rPr>
              <a:t>The US ‘Rust belt’ had unexpectedly become a flash point in the nation’s partisan immigration wars</a:t>
            </a:r>
            <a:endParaRPr lang="en-AU" sz="1800" i="1" dirty="0">
              <a:latin typeface="Segoe UI" pitchFamily="34" charset="0"/>
              <a:cs typeface="Segoe UI" pitchFamily="34" charset="0"/>
              <a:hlinkClick r:id="rId2"/>
            </a:endParaRPr>
          </a:p>
          <a:p>
            <a:pPr marL="0" indent="0" algn="ctr">
              <a:buNone/>
            </a:pPr>
            <a:endParaRPr lang="en-AU" sz="1100" dirty="0">
              <a:hlinkClick r:id="rId2"/>
            </a:endParaRPr>
          </a:p>
          <a:p>
            <a:pPr marL="0" indent="0" algn="ctr">
              <a:buNone/>
            </a:pPr>
            <a:r>
              <a:rPr lang="en-AU" sz="1100" dirty="0">
                <a:hlinkClick r:id="rId2"/>
              </a:rPr>
              <a:t>https://www.nytimes.com/2017/10/05/opinion/clinton-trump-immigration.html</a:t>
            </a:r>
            <a:endParaRPr lang="en-AU" sz="1100" dirty="0"/>
          </a:p>
          <a:p>
            <a:pPr marL="0" indent="0" algn="ctr">
              <a:buNone/>
            </a:pPr>
            <a:endParaRPr lang="en-AU" sz="1100" dirty="0"/>
          </a:p>
          <a:p>
            <a:pPr marL="0" indent="0" algn="ctr">
              <a:buNone/>
            </a:pPr>
            <a:r>
              <a:rPr lang="en-AU" sz="1100" dirty="0"/>
              <a:t>preaching to the converted v outreach&amp;  widening the conversation</a:t>
            </a:r>
          </a:p>
        </p:txBody>
      </p:sp>
    </p:spTree>
    <p:extLst>
      <p:ext uri="{BB962C8B-B14F-4D97-AF65-F5344CB8AC3E}">
        <p14:creationId xmlns:p14="http://schemas.microsoft.com/office/powerpoint/2010/main" val="343047339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9512" y="476672"/>
            <a:ext cx="8640960" cy="5976664"/>
          </a:xfrm>
        </p:spPr>
        <p:txBody>
          <a:bodyPr>
            <a:normAutofit/>
          </a:bodyPr>
          <a:lstStyle/>
          <a:p>
            <a:pPr marL="182563" indent="0">
              <a:buNone/>
              <a:tabLst>
                <a:tab pos="182563" algn="l"/>
              </a:tabLst>
            </a:pPr>
            <a:endParaRPr lang="en-AU" sz="1600" dirty="0"/>
          </a:p>
          <a:p>
            <a:pPr marL="182563" indent="0" algn="ctr">
              <a:buNone/>
              <a:tabLst>
                <a:tab pos="182563" algn="l"/>
              </a:tabLst>
            </a:pPr>
            <a:r>
              <a:rPr lang="en-AU" sz="1600" dirty="0">
                <a:latin typeface="Segoe UI" pitchFamily="34" charset="0"/>
                <a:cs typeface="Segoe UI" pitchFamily="34" charset="0"/>
              </a:rPr>
              <a:t>FOCUS GROUPS QUOTES</a:t>
            </a:r>
          </a:p>
          <a:p>
            <a:pPr marL="182563" indent="0">
              <a:buNone/>
              <a:tabLst>
                <a:tab pos="182563" algn="l"/>
              </a:tabLst>
            </a:pPr>
            <a:r>
              <a:rPr lang="en-AU" sz="1600" i="1" dirty="0">
                <a:latin typeface="Segoe UI" pitchFamily="34" charset="0"/>
                <a:cs typeface="Segoe UI" pitchFamily="34" charset="0"/>
              </a:rPr>
              <a:t>“I went and finally signed up for Medicaid, and I’m standing in the damn welfare office, and I’m looking around at </a:t>
            </a:r>
            <a:r>
              <a:rPr lang="en-AU" sz="1600" i="1" dirty="0">
                <a:solidFill>
                  <a:srgbClr val="FFC000"/>
                </a:solidFill>
                <a:latin typeface="Segoe UI" pitchFamily="34" charset="0"/>
                <a:cs typeface="Segoe UI" pitchFamily="34" charset="0"/>
              </a:rPr>
              <a:t>all of these people that can’t even say hello to me in English</a:t>
            </a:r>
            <a:r>
              <a:rPr lang="en-AU" sz="1600" i="1" dirty="0">
                <a:latin typeface="Segoe UI" pitchFamily="34" charset="0"/>
                <a:cs typeface="Segoe UI" pitchFamily="34" charset="0"/>
              </a:rPr>
              <a:t>. But they’re all there with appointments for their workers, which means they have the health care, they have the food stamps.... If you can come from somewhere else, why can’t we all get it?”</a:t>
            </a:r>
          </a:p>
          <a:p>
            <a:pPr marL="182563" indent="0">
              <a:buNone/>
              <a:tabLst>
                <a:tab pos="182563" algn="l"/>
              </a:tabLst>
            </a:pPr>
            <a:r>
              <a:rPr lang="en-AU" sz="1200" i="1" dirty="0">
                <a:latin typeface="Segoe UI" pitchFamily="34" charset="0"/>
                <a:cs typeface="Segoe UI" pitchFamily="34" charset="0"/>
              </a:rPr>
              <a:t>And:</a:t>
            </a:r>
          </a:p>
          <a:p>
            <a:pPr marL="182563" indent="0">
              <a:buNone/>
              <a:tabLst>
                <a:tab pos="182563" algn="l"/>
              </a:tabLst>
            </a:pPr>
            <a:r>
              <a:rPr lang="en-AU" sz="1600" i="1" dirty="0">
                <a:latin typeface="Segoe UI" pitchFamily="34" charset="0"/>
                <a:cs typeface="Segoe UI" pitchFamily="34" charset="0"/>
              </a:rPr>
              <a:t>My grandson’s school, I went to as a child, there are hardly any — I’ll just say American families there now. It’s mostly Middle Eastern and people all standing outside waiting to pick them up at the end of the day, </a:t>
            </a:r>
            <a:r>
              <a:rPr lang="en-AU" sz="1600" i="1" dirty="0">
                <a:solidFill>
                  <a:srgbClr val="FFC000"/>
                </a:solidFill>
                <a:latin typeface="Segoe UI" pitchFamily="34" charset="0"/>
                <a:cs typeface="Segoe UI" pitchFamily="34" charset="0"/>
              </a:rPr>
              <a:t>and nobody’s speaking English. Everyone’s speaking other languages</a:t>
            </a:r>
            <a:r>
              <a:rPr lang="en-AU" sz="1600" i="1" dirty="0">
                <a:latin typeface="Segoe UI" pitchFamily="34" charset="0"/>
                <a:cs typeface="Segoe UI" pitchFamily="34" charset="0"/>
              </a:rPr>
              <a:t>, which, there’s nothing wrong with other languages.</a:t>
            </a:r>
          </a:p>
          <a:p>
            <a:pPr marL="182563" indent="0">
              <a:buNone/>
              <a:tabLst>
                <a:tab pos="182563" algn="l"/>
              </a:tabLst>
            </a:pPr>
            <a:r>
              <a:rPr lang="en-AU" sz="1200" i="1" dirty="0">
                <a:latin typeface="Segoe UI" pitchFamily="34" charset="0"/>
                <a:cs typeface="Segoe UI" pitchFamily="34" charset="0"/>
              </a:rPr>
              <a:t>And:</a:t>
            </a:r>
          </a:p>
          <a:p>
            <a:pPr marL="182563" indent="0">
              <a:buNone/>
              <a:tabLst>
                <a:tab pos="182563" algn="l"/>
              </a:tabLst>
            </a:pPr>
            <a:r>
              <a:rPr lang="en-AU" sz="1600" i="1" dirty="0">
                <a:latin typeface="Segoe UI" pitchFamily="34" charset="0"/>
                <a:cs typeface="Segoe UI" pitchFamily="34" charset="0"/>
              </a:rPr>
              <a:t>You know what, like where I’m working, at Kroger, how many Spanish people I wait on. The universal language — I don’t care, if you smile — hello, I don’t care what country you’re from, but some of these people, they act like they can’t do that, even. It’s like, "You know what? You’re in America." Get with either — </a:t>
            </a:r>
            <a:r>
              <a:rPr lang="en-AU" sz="1600" i="1" dirty="0">
                <a:solidFill>
                  <a:srgbClr val="FFC000"/>
                </a:solidFill>
                <a:latin typeface="Segoe UI" pitchFamily="34" charset="0"/>
                <a:cs typeface="Segoe UI" pitchFamily="34" charset="0"/>
              </a:rPr>
              <a:t>you can learn to say hello, goodbye, thank you, in our language. This is America.</a:t>
            </a:r>
          </a:p>
          <a:p>
            <a:pPr marL="0" indent="0" algn="ctr">
              <a:buNone/>
            </a:pPr>
            <a:endParaRPr lang="en-AU" sz="1600" i="1" dirty="0">
              <a:latin typeface="Segoe UI" pitchFamily="34" charset="0"/>
              <a:cs typeface="Segoe UI" pitchFamily="34" charset="0"/>
            </a:endParaRPr>
          </a:p>
        </p:txBody>
      </p:sp>
    </p:spTree>
    <p:extLst>
      <p:ext uri="{BB962C8B-B14F-4D97-AF65-F5344CB8AC3E}">
        <p14:creationId xmlns:p14="http://schemas.microsoft.com/office/powerpoint/2010/main" val="26618657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11560" y="1052736"/>
            <a:ext cx="7924800" cy="4114800"/>
          </a:xfrm>
        </p:spPr>
        <p:txBody>
          <a:bodyPr>
            <a:normAutofit/>
          </a:bodyPr>
          <a:lstStyle/>
          <a:p>
            <a:pPr marL="0" indent="0" algn="ctr">
              <a:buNone/>
            </a:pPr>
            <a:endParaRPr lang="en-AU" sz="2400" dirty="0">
              <a:latin typeface="Californian FB" pitchFamily="18" charset="0"/>
            </a:endParaRPr>
          </a:p>
          <a:p>
            <a:pPr marL="0" indent="0" algn="ctr">
              <a:buNone/>
            </a:pPr>
            <a:r>
              <a:rPr lang="en-AU" sz="4800" b="1" spc="600" dirty="0">
                <a:solidFill>
                  <a:srgbClr val="FFFF00"/>
                </a:solidFill>
                <a:latin typeface="Californian FB" pitchFamily="18" charset="0"/>
              </a:rPr>
              <a:t>SPORT </a:t>
            </a:r>
          </a:p>
          <a:p>
            <a:endParaRPr lang="en-AU" dirty="0"/>
          </a:p>
          <a:p>
            <a:pPr marL="0" indent="0" algn="ctr">
              <a:buNone/>
            </a:pPr>
            <a:r>
              <a:rPr lang="en-AU" sz="1800" dirty="0"/>
              <a:t>and its impact on culture &amp; society</a:t>
            </a:r>
          </a:p>
          <a:p>
            <a:pPr marL="0" indent="0" algn="ctr">
              <a:buNone/>
            </a:pPr>
            <a:endParaRPr lang="en-AU" sz="2000" dirty="0"/>
          </a:p>
          <a:p>
            <a:pPr marL="0" indent="0" algn="ctr">
              <a:buNone/>
            </a:pPr>
            <a:endParaRPr lang="en-AU" sz="2000" dirty="0"/>
          </a:p>
          <a:p>
            <a:pPr marL="0" indent="0" algn="ctr">
              <a:buNone/>
            </a:pPr>
            <a:endParaRPr lang="en-AU" sz="1600" dirty="0">
              <a:solidFill>
                <a:schemeClr val="tx1">
                  <a:lumMod val="75000"/>
                </a:schemeClr>
              </a:solidFill>
            </a:endParaRPr>
          </a:p>
          <a:p>
            <a:pPr marL="0" indent="0" algn="ctr">
              <a:buNone/>
            </a:pPr>
            <a:r>
              <a:rPr lang="en-AU" sz="1600" i="1" dirty="0">
                <a:solidFill>
                  <a:schemeClr val="tx1">
                    <a:lumMod val="75000"/>
                  </a:schemeClr>
                </a:solidFill>
              </a:rPr>
              <a:t>Kim Jung Un’s Sister Kim meeting South Korean President Moon Jae-in @ Pyeongchang, Normandy ’92, Israeli Jew &amp; Palestinian Muslim – NYC based, Sportsmanship, lifelong bonds </a:t>
            </a:r>
          </a:p>
        </p:txBody>
      </p:sp>
    </p:spTree>
    <p:extLst>
      <p:ext uri="{BB962C8B-B14F-4D97-AF65-F5344CB8AC3E}">
        <p14:creationId xmlns:p14="http://schemas.microsoft.com/office/powerpoint/2010/main" val="323757635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11560" y="1340768"/>
            <a:ext cx="7924800" cy="4114800"/>
          </a:xfrm>
        </p:spPr>
        <p:txBody>
          <a:bodyPr>
            <a:normAutofit/>
          </a:bodyPr>
          <a:lstStyle/>
          <a:p>
            <a:endParaRPr lang="en-AU" dirty="0"/>
          </a:p>
          <a:p>
            <a:pPr marL="0" indent="0" algn="ctr">
              <a:buNone/>
            </a:pPr>
            <a:r>
              <a:rPr lang="en-AU" sz="4800" b="1" spc="600" dirty="0">
                <a:solidFill>
                  <a:srgbClr val="FFFF00"/>
                </a:solidFill>
                <a:latin typeface="Californian FB" pitchFamily="18" charset="0"/>
              </a:rPr>
              <a:t>COMMUNITY</a:t>
            </a:r>
            <a:r>
              <a:rPr lang="en-AU" sz="4400" b="1" spc="600" dirty="0">
                <a:solidFill>
                  <a:srgbClr val="FFFF00"/>
                </a:solidFill>
                <a:latin typeface="Californian FB" pitchFamily="18" charset="0"/>
              </a:rPr>
              <a:t> </a:t>
            </a:r>
          </a:p>
          <a:p>
            <a:endParaRPr lang="en-AU" dirty="0"/>
          </a:p>
          <a:p>
            <a:pPr marL="0" indent="0" algn="ctr">
              <a:buNone/>
            </a:pPr>
            <a:r>
              <a:rPr lang="en-AU" sz="1800" dirty="0"/>
              <a:t>and its impact on culture &amp; society</a:t>
            </a:r>
          </a:p>
          <a:p>
            <a:pPr marL="0" indent="0" algn="ctr">
              <a:buNone/>
            </a:pPr>
            <a:endParaRPr lang="en-AU" sz="2000" dirty="0"/>
          </a:p>
          <a:p>
            <a:pPr marL="0" indent="0" algn="ctr">
              <a:buNone/>
            </a:pPr>
            <a:endParaRPr lang="en-AU" sz="2000" dirty="0"/>
          </a:p>
          <a:p>
            <a:pPr marL="0" indent="0" algn="ctr">
              <a:buNone/>
            </a:pPr>
            <a:r>
              <a:rPr lang="en-AU" sz="1400" dirty="0">
                <a:solidFill>
                  <a:schemeClr val="tx1">
                    <a:lumMod val="75000"/>
                  </a:schemeClr>
                </a:solidFill>
              </a:rPr>
              <a:t>Neighbours – neighbourly – town planning -  neighbourhood watch – orange &amp; lemon tree moments – childcare &amp; the elderly – the indoor garage story – secretive neighbours of North Rocks </a:t>
            </a:r>
          </a:p>
        </p:txBody>
      </p:sp>
    </p:spTree>
    <p:extLst>
      <p:ext uri="{BB962C8B-B14F-4D97-AF65-F5344CB8AC3E}">
        <p14:creationId xmlns:p14="http://schemas.microsoft.com/office/powerpoint/2010/main" val="236965913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11560" y="1124744"/>
            <a:ext cx="7924800" cy="4752528"/>
          </a:xfrm>
        </p:spPr>
        <p:txBody>
          <a:bodyPr>
            <a:normAutofit/>
          </a:bodyPr>
          <a:lstStyle/>
          <a:p>
            <a:pPr marL="0" indent="0" algn="ctr">
              <a:buNone/>
            </a:pPr>
            <a:endParaRPr lang="en-AU" sz="2400" dirty="0">
              <a:latin typeface="Californian FB" pitchFamily="18" charset="0"/>
            </a:endParaRPr>
          </a:p>
          <a:p>
            <a:pPr marL="0" indent="0" algn="ctr">
              <a:buNone/>
            </a:pPr>
            <a:r>
              <a:rPr lang="en-AU" sz="4800" b="1" spc="600" dirty="0">
                <a:solidFill>
                  <a:srgbClr val="FFFF00"/>
                </a:solidFill>
                <a:latin typeface="Californian FB" pitchFamily="18" charset="0"/>
              </a:rPr>
              <a:t>THE ARTS </a:t>
            </a:r>
          </a:p>
          <a:p>
            <a:endParaRPr lang="en-AU" dirty="0"/>
          </a:p>
          <a:p>
            <a:pPr marL="0" indent="0" algn="ctr">
              <a:buNone/>
            </a:pPr>
            <a:r>
              <a:rPr lang="en-AU" sz="1800" dirty="0"/>
              <a:t>and its impact on culture &amp; society </a:t>
            </a:r>
          </a:p>
          <a:p>
            <a:pPr marL="0" indent="0" algn="ctr">
              <a:buNone/>
            </a:pPr>
            <a:endParaRPr lang="en-AU" sz="2000" dirty="0"/>
          </a:p>
          <a:p>
            <a:pPr marL="0" indent="0" algn="ctr">
              <a:buNone/>
            </a:pPr>
            <a:endParaRPr lang="en-AU" sz="2000" dirty="0"/>
          </a:p>
          <a:p>
            <a:pPr marL="0" indent="0" algn="ctr">
              <a:buNone/>
            </a:pPr>
            <a:endParaRPr lang="en-AU" sz="2000" dirty="0"/>
          </a:p>
          <a:p>
            <a:pPr marL="0" indent="0" algn="ctr">
              <a:buNone/>
            </a:pPr>
            <a:r>
              <a:rPr lang="en-AU" sz="1400" i="1" dirty="0">
                <a:solidFill>
                  <a:schemeClr val="tx1">
                    <a:lumMod val="75000"/>
                  </a:schemeClr>
                </a:solidFill>
              </a:rPr>
              <a:t>Ed </a:t>
            </a:r>
            <a:r>
              <a:rPr lang="en-AU" sz="1400" i="1" dirty="0" err="1">
                <a:solidFill>
                  <a:schemeClr val="tx1">
                    <a:lumMod val="75000"/>
                  </a:schemeClr>
                </a:solidFill>
              </a:rPr>
              <a:t>Sheeran</a:t>
            </a:r>
            <a:r>
              <a:rPr lang="en-AU" sz="1400" i="1" dirty="0">
                <a:solidFill>
                  <a:schemeClr val="tx1">
                    <a:lumMod val="75000"/>
                  </a:schemeClr>
                </a:solidFill>
              </a:rPr>
              <a:t> – Cinema – Chess – Sculptures by the Sea – Vivid City of Lights Festival – Art Museums – Photography Exhibitions – Architecture – Literature </a:t>
            </a:r>
          </a:p>
        </p:txBody>
      </p:sp>
    </p:spTree>
    <p:extLst>
      <p:ext uri="{BB962C8B-B14F-4D97-AF65-F5344CB8AC3E}">
        <p14:creationId xmlns:p14="http://schemas.microsoft.com/office/powerpoint/2010/main" val="250508595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168</TotalTime>
  <Words>628</Words>
  <Application>Microsoft Office PowerPoint</Application>
  <PresentationFormat>On-screen Show (4:3)</PresentationFormat>
  <Paragraphs>88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Narrow</vt:lpstr>
      <vt:lpstr>Californian FB</vt:lpstr>
      <vt:lpstr>Segoe UI</vt:lpstr>
      <vt:lpstr>Wingdings</vt:lpstr>
      <vt:lpstr>Horizon</vt:lpstr>
      <vt:lpstr>four Pillars of culture  </vt:lpstr>
      <vt:lpstr>addING value to the mission of SIETAR AUSTRALIA</vt:lpstr>
      <vt:lpstr>THE 4 PILLARS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Rise of intolerance</vt:lpstr>
      <vt:lpstr>The Rise of intolerance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 Pillars of culture</dc:title>
  <dc:creator>Antoine Burke</dc:creator>
  <cp:keywords>SIETAR</cp:keywords>
  <cp:lastModifiedBy>Nicola McPhan</cp:lastModifiedBy>
  <cp:revision>16</cp:revision>
  <dcterms:created xsi:type="dcterms:W3CDTF">2018-03-23T12:12:17Z</dcterms:created>
  <dcterms:modified xsi:type="dcterms:W3CDTF">2018-10-27T04:35:37Z</dcterms:modified>
</cp:coreProperties>
</file>